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59584" cy="4542453"/>
          </a:xfrm>
        </p:spPr>
        <p:txBody>
          <a:bodyPr/>
          <a:lstStyle/>
          <a:p>
            <a:r>
              <a:rPr lang="vi-VN" dirty="0" err="1"/>
              <a:t>Trình</a:t>
            </a:r>
            <a:r>
              <a:rPr lang="vi-VN" dirty="0"/>
              <a:t> </a:t>
            </a:r>
            <a:r>
              <a:rPr lang="vi-VN" dirty="0" err="1"/>
              <a:t>bày</a:t>
            </a:r>
            <a:r>
              <a:rPr lang="vi-VN" dirty="0"/>
              <a:t> </a:t>
            </a:r>
            <a:r>
              <a:rPr lang="vi-VN" dirty="0" err="1"/>
              <a:t>được</a:t>
            </a:r>
            <a:r>
              <a:rPr lang="vi-VN" dirty="0"/>
              <a:t> </a:t>
            </a:r>
            <a:r>
              <a:rPr lang="vi-VN" dirty="0" err="1"/>
              <a:t>hóa</a:t>
            </a:r>
            <a:r>
              <a:rPr lang="vi-VN" dirty="0"/>
              <a:t> </a:t>
            </a:r>
            <a:r>
              <a:rPr lang="vi-VN" dirty="0" err="1"/>
              <a:t>trị</a:t>
            </a:r>
            <a:r>
              <a:rPr lang="vi-VN" dirty="0"/>
              <a:t> </a:t>
            </a:r>
            <a:r>
              <a:rPr lang="vi-VN" dirty="0" err="1"/>
              <a:t>và</a:t>
            </a:r>
            <a:r>
              <a:rPr lang="vi-VN" dirty="0"/>
              <a:t> liên </a:t>
            </a:r>
            <a:r>
              <a:rPr lang="vi-VN" dirty="0" err="1"/>
              <a:t>kết</a:t>
            </a:r>
            <a:r>
              <a:rPr lang="vi-VN" dirty="0"/>
              <a:t> </a:t>
            </a:r>
            <a:r>
              <a:rPr lang="vi-VN" dirty="0" err="1"/>
              <a:t>giữa</a:t>
            </a:r>
            <a:r>
              <a:rPr lang="vi-VN" dirty="0"/>
              <a:t> </a:t>
            </a:r>
            <a:r>
              <a:rPr lang="vi-VN" dirty="0" err="1"/>
              <a:t>các</a:t>
            </a:r>
            <a:r>
              <a:rPr lang="vi-VN" dirty="0"/>
              <a:t> nguyên </a:t>
            </a:r>
            <a:r>
              <a:rPr lang="vi-VN" dirty="0" err="1"/>
              <a:t>tử</a:t>
            </a:r>
            <a:r>
              <a:rPr lang="vi-VN" dirty="0"/>
              <a:t> trong phân </a:t>
            </a:r>
            <a:r>
              <a:rPr lang="vi-VN" dirty="0" err="1"/>
              <a:t>tử</a:t>
            </a:r>
            <a:r>
              <a:rPr lang="vi-VN" dirty="0"/>
              <a:t> </a:t>
            </a:r>
            <a:r>
              <a:rPr lang="vi-VN" dirty="0" err="1"/>
              <a:t>hợp</a:t>
            </a:r>
            <a:r>
              <a:rPr lang="vi-VN" dirty="0"/>
              <a:t> </a:t>
            </a:r>
            <a:r>
              <a:rPr lang="vi-VN" dirty="0" err="1"/>
              <a:t>chất</a:t>
            </a:r>
            <a:r>
              <a:rPr lang="vi-VN" dirty="0"/>
              <a:t> </a:t>
            </a:r>
            <a:r>
              <a:rPr lang="vi-VN" dirty="0" err="1"/>
              <a:t>hữu</a:t>
            </a:r>
            <a:r>
              <a:rPr lang="vi-VN" dirty="0"/>
              <a:t> cơ </a:t>
            </a:r>
          </a:p>
          <a:p>
            <a:r>
              <a:rPr lang="vi-VN" dirty="0" err="1"/>
              <a:t>Xác</a:t>
            </a:r>
            <a:r>
              <a:rPr lang="vi-VN" dirty="0"/>
              <a:t> </a:t>
            </a:r>
            <a:r>
              <a:rPr lang="vi-VN" dirty="0" err="1"/>
              <a:t>định</a:t>
            </a:r>
            <a:r>
              <a:rPr lang="vi-VN" dirty="0"/>
              <a:t> </a:t>
            </a:r>
            <a:r>
              <a:rPr lang="vi-VN" dirty="0" err="1"/>
              <a:t>được</a:t>
            </a:r>
            <a:r>
              <a:rPr lang="vi-VN" dirty="0"/>
              <a:t> </a:t>
            </a:r>
            <a:r>
              <a:rPr lang="vi-VN" dirty="0" err="1"/>
              <a:t>thành</a:t>
            </a:r>
            <a:r>
              <a:rPr lang="vi-VN" dirty="0"/>
              <a:t> </a:t>
            </a:r>
            <a:r>
              <a:rPr lang="vi-VN" dirty="0" err="1"/>
              <a:t>phần</a:t>
            </a:r>
            <a:r>
              <a:rPr lang="vi-VN" dirty="0"/>
              <a:t> phân </a:t>
            </a:r>
            <a:r>
              <a:rPr lang="vi-VN" dirty="0" err="1"/>
              <a:t>tử</a:t>
            </a:r>
            <a:r>
              <a:rPr lang="vi-VN" dirty="0"/>
              <a:t> </a:t>
            </a:r>
            <a:r>
              <a:rPr lang="vi-VN" dirty="0" err="1"/>
              <a:t>và</a:t>
            </a:r>
            <a:r>
              <a:rPr lang="vi-VN" dirty="0"/>
              <a:t> </a:t>
            </a:r>
            <a:r>
              <a:rPr lang="vi-VN" dirty="0" err="1"/>
              <a:t>trật</a:t>
            </a:r>
            <a:r>
              <a:rPr lang="vi-VN" dirty="0"/>
              <a:t> </a:t>
            </a:r>
            <a:r>
              <a:rPr lang="vi-VN" dirty="0" err="1"/>
              <a:t>tự</a:t>
            </a:r>
            <a:r>
              <a:rPr lang="vi-VN" dirty="0"/>
              <a:t> liên </a:t>
            </a:r>
            <a:r>
              <a:rPr lang="vi-VN" dirty="0" err="1"/>
              <a:t>kết</a:t>
            </a:r>
            <a:r>
              <a:rPr lang="vi-VN" dirty="0"/>
              <a:t> </a:t>
            </a:r>
            <a:r>
              <a:rPr lang="vi-VN" dirty="0" err="1"/>
              <a:t>từ</a:t>
            </a:r>
            <a:r>
              <a:rPr lang="vi-VN" dirty="0"/>
              <a:t> công </a:t>
            </a:r>
            <a:r>
              <a:rPr lang="vi-VN" dirty="0" err="1"/>
              <a:t>thức</a:t>
            </a:r>
            <a:r>
              <a:rPr lang="vi-VN" dirty="0"/>
              <a:t> </a:t>
            </a:r>
            <a:r>
              <a:rPr lang="vi-VN" dirty="0" err="1"/>
              <a:t>cấu</a:t>
            </a:r>
            <a:r>
              <a:rPr lang="vi-VN" dirty="0"/>
              <a:t> </a:t>
            </a:r>
            <a:r>
              <a:rPr lang="vi-VN" dirty="0" err="1"/>
              <a:t>tạo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</a:t>
            </a:r>
            <a:r>
              <a:rPr lang="vi-VN" dirty="0" err="1"/>
              <a:t>hợp</a:t>
            </a:r>
            <a:r>
              <a:rPr lang="vi-VN" dirty="0"/>
              <a:t> </a:t>
            </a:r>
            <a:r>
              <a:rPr lang="vi-VN" dirty="0" err="1"/>
              <a:t>chất</a:t>
            </a:r>
            <a:r>
              <a:rPr lang="vi-VN" dirty="0"/>
              <a:t> </a:t>
            </a:r>
            <a:r>
              <a:rPr lang="vi-VN" dirty="0" err="1"/>
              <a:t>hữu</a:t>
            </a:r>
            <a:r>
              <a:rPr lang="vi-VN" dirty="0"/>
              <a:t> cơ </a:t>
            </a:r>
          </a:p>
          <a:p>
            <a:pPr marL="0" indent="0"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08787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>
                <a:solidFill>
                  <a:srgbClr val="FF0000"/>
                </a:solidFill>
              </a:rPr>
              <a:t>II. CÔNG THỨC CẤU TẠO </a:t>
            </a:r>
          </a:p>
          <a:p>
            <a:pPr marL="0" indent="0" algn="just">
              <a:buNone/>
            </a:pPr>
            <a:r>
              <a:rPr lang="vi-VN" dirty="0"/>
              <a:t>VD3: Công </a:t>
            </a:r>
            <a:r>
              <a:rPr lang="vi-VN" dirty="0" err="1"/>
              <a:t>thức</a:t>
            </a:r>
            <a:r>
              <a:rPr lang="vi-VN" dirty="0"/>
              <a:t> </a:t>
            </a:r>
            <a:r>
              <a:rPr lang="vi-VN" dirty="0" err="1"/>
              <a:t>cấu</a:t>
            </a:r>
            <a:r>
              <a:rPr lang="vi-VN" dirty="0"/>
              <a:t> </a:t>
            </a:r>
            <a:r>
              <a:rPr lang="vi-VN" dirty="0" err="1"/>
              <a:t>tạo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phân </a:t>
            </a:r>
            <a:r>
              <a:rPr lang="vi-VN" dirty="0" err="1"/>
              <a:t>tử</a:t>
            </a:r>
            <a:r>
              <a:rPr lang="vi-VN" dirty="0"/>
              <a:t> </a:t>
            </a:r>
            <a:r>
              <a:rPr lang="vi-VN" dirty="0" err="1"/>
              <a:t>rượu</a:t>
            </a:r>
            <a:r>
              <a:rPr lang="vi-VN" dirty="0"/>
              <a:t> </a:t>
            </a:r>
            <a:r>
              <a:rPr lang="vi-VN" dirty="0" err="1"/>
              <a:t>etylic</a:t>
            </a:r>
            <a:r>
              <a:rPr lang="vi-VN" dirty="0"/>
              <a:t> (C</a:t>
            </a:r>
            <a:r>
              <a:rPr lang="vi-VN" baseline="-25000" dirty="0"/>
              <a:t>2</a:t>
            </a:r>
            <a:r>
              <a:rPr lang="vi-VN" dirty="0"/>
              <a:t>H</a:t>
            </a:r>
            <a:r>
              <a:rPr lang="vi-VN" baseline="-25000" dirty="0"/>
              <a:t>6</a:t>
            </a:r>
            <a:r>
              <a:rPr lang="vi-VN" dirty="0"/>
              <a:t>O)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r>
              <a:rPr lang="vi-VN" dirty="0"/>
              <a:t>            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  <p:sp>
        <p:nvSpPr>
          <p:cNvPr id="5" name="Hộp_Văn_Bản 4"/>
          <p:cNvSpPr txBox="1"/>
          <p:nvPr/>
        </p:nvSpPr>
        <p:spPr>
          <a:xfrm>
            <a:off x="5715000" y="5527356"/>
            <a:ext cx="2438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/>
              <a:t>CTCT thu </a:t>
            </a:r>
            <a:r>
              <a:rPr lang="vi-VN" sz="2600" dirty="0" err="1"/>
              <a:t>gọn</a:t>
            </a:r>
            <a:r>
              <a:rPr lang="vi-VN" sz="2600" dirty="0"/>
              <a:t> </a:t>
            </a:r>
          </a:p>
        </p:txBody>
      </p:sp>
      <p:sp>
        <p:nvSpPr>
          <p:cNvPr id="6" name="Hộp_Văn_Bản 5"/>
          <p:cNvSpPr txBox="1"/>
          <p:nvPr/>
        </p:nvSpPr>
        <p:spPr>
          <a:xfrm>
            <a:off x="2133600" y="5527357"/>
            <a:ext cx="2438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/>
              <a:t>CTCT </a:t>
            </a:r>
            <a:r>
              <a:rPr lang="vi-VN" sz="2600" dirty="0" err="1"/>
              <a:t>đầy</a:t>
            </a:r>
            <a:r>
              <a:rPr lang="vi-VN" sz="2600" dirty="0"/>
              <a:t> </a:t>
            </a:r>
            <a:r>
              <a:rPr lang="vi-VN" sz="2600" dirty="0" err="1"/>
              <a:t>đủ</a:t>
            </a:r>
            <a:r>
              <a:rPr lang="vi-VN" sz="2600" dirty="0"/>
              <a:t>  </a:t>
            </a:r>
          </a:p>
        </p:txBody>
      </p:sp>
      <p:sp>
        <p:nvSpPr>
          <p:cNvPr id="8" name="Hộp_Văn_Bản 7"/>
          <p:cNvSpPr txBox="1"/>
          <p:nvPr/>
        </p:nvSpPr>
        <p:spPr>
          <a:xfrm>
            <a:off x="5638800" y="4165476"/>
            <a:ext cx="2514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/>
              <a:t>CH</a:t>
            </a:r>
            <a:r>
              <a:rPr lang="vi-VN" sz="2600" baseline="-25000" dirty="0"/>
              <a:t>3</a:t>
            </a:r>
            <a:r>
              <a:rPr lang="vi-VN" sz="2600" dirty="0"/>
              <a:t>-CH</a:t>
            </a:r>
            <a:r>
              <a:rPr lang="vi-VN" sz="2600" baseline="-25000" dirty="0"/>
              <a:t>2</a:t>
            </a:r>
            <a:r>
              <a:rPr lang="vi-VN" sz="2600" dirty="0"/>
              <a:t>-OH</a:t>
            </a:r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796" y="3666913"/>
            <a:ext cx="2534004" cy="151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88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vi-VN" dirty="0">
                <a:solidFill>
                  <a:srgbClr val="FF0000"/>
                </a:solidFill>
              </a:rPr>
              <a:t>II. CÔNG THỨC CẤU TẠO </a:t>
            </a:r>
          </a:p>
          <a:p>
            <a:pPr algn="just">
              <a:buFont typeface="Wingdings"/>
              <a:buChar char="%"/>
            </a:pPr>
            <a:r>
              <a:rPr lang="vi-VN" dirty="0">
                <a:sym typeface="Wingdings"/>
              </a:rPr>
              <a:t>Lưu ý:</a:t>
            </a:r>
          </a:p>
          <a:p>
            <a:pPr marL="0" indent="0" algn="just">
              <a:buNone/>
            </a:pPr>
            <a:r>
              <a:rPr lang="vi-VN" dirty="0">
                <a:sym typeface="Wingdings"/>
              </a:rPr>
              <a:t>- </a:t>
            </a:r>
            <a:r>
              <a:rPr lang="vi-VN" dirty="0" err="1">
                <a:sym typeface="Wingdings"/>
              </a:rPr>
              <a:t>Viết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các</a:t>
            </a:r>
            <a:r>
              <a:rPr lang="vi-VN" dirty="0">
                <a:sym typeface="Wingdings"/>
              </a:rPr>
              <a:t> liên </a:t>
            </a:r>
            <a:r>
              <a:rPr lang="vi-VN" dirty="0" err="1">
                <a:sym typeface="Wingdings"/>
              </a:rPr>
              <a:t>kết</a:t>
            </a:r>
            <a:r>
              <a:rPr lang="vi-VN" dirty="0">
                <a:sym typeface="Wingdings"/>
              </a:rPr>
              <a:t> theo </a:t>
            </a:r>
            <a:r>
              <a:rPr lang="vi-VN" dirty="0" err="1">
                <a:sym typeface="Wingdings"/>
              </a:rPr>
              <a:t>thứ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tự</a:t>
            </a:r>
            <a:r>
              <a:rPr lang="vi-VN" dirty="0">
                <a:sym typeface="Wingdings"/>
              </a:rPr>
              <a:t>: 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C(IV)  N(III)  O(II)  H(I),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Cl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(I),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Br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(I)</a:t>
            </a:r>
          </a:p>
          <a:p>
            <a:pPr algn="just">
              <a:buFontTx/>
              <a:buChar char="-"/>
            </a:pPr>
            <a:r>
              <a:rPr lang="vi-VN" dirty="0" err="1">
                <a:sym typeface="Wingdings"/>
              </a:rPr>
              <a:t>Viết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đúng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vị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trí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ym typeface="Wingdings"/>
              </a:rPr>
              <a:t>của</a:t>
            </a:r>
            <a:r>
              <a:rPr lang="vi-VN" dirty="0">
                <a:sym typeface="Wingdings"/>
              </a:rPr>
              <a:t> liên </a:t>
            </a:r>
            <a:r>
              <a:rPr lang="vi-VN" dirty="0" err="1">
                <a:sym typeface="Wingdings"/>
              </a:rPr>
              <a:t>kết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với</a:t>
            </a:r>
            <a:r>
              <a:rPr lang="vi-VN" dirty="0">
                <a:sym typeface="Wingdings"/>
              </a:rPr>
              <a:t> nguyên </a:t>
            </a:r>
            <a:r>
              <a:rPr lang="vi-VN" dirty="0" err="1">
                <a:sym typeface="Wingdings"/>
              </a:rPr>
              <a:t>tử</a:t>
            </a:r>
            <a:r>
              <a:rPr lang="vi-VN" dirty="0">
                <a:sym typeface="Wingdings"/>
              </a:rPr>
              <a:t> </a:t>
            </a:r>
          </a:p>
          <a:p>
            <a:pPr algn="just">
              <a:buFontTx/>
              <a:buChar char="-"/>
            </a:pPr>
            <a:r>
              <a:rPr lang="vi-VN" dirty="0">
                <a:solidFill>
                  <a:srgbClr val="FF0000"/>
                </a:solidFill>
                <a:sym typeface="Wingdings"/>
              </a:rPr>
              <a:t>Không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để</a:t>
            </a:r>
            <a:r>
              <a:rPr lang="vi-VN" dirty="0">
                <a:sym typeface="Wingdings"/>
              </a:rPr>
              <a:t> liên </a:t>
            </a:r>
            <a:r>
              <a:rPr lang="vi-VN" dirty="0" err="1">
                <a:sym typeface="Wingdings"/>
              </a:rPr>
              <a:t>kết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còn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trống</a:t>
            </a:r>
            <a:endParaRPr lang="vi-VN" dirty="0">
              <a:sym typeface="Wingdings"/>
            </a:endParaRPr>
          </a:p>
          <a:p>
            <a:pPr algn="just">
              <a:buFontTx/>
              <a:buChar char="-"/>
            </a:pPr>
            <a:r>
              <a:rPr lang="vi-VN" dirty="0">
                <a:sym typeface="Wingdings"/>
              </a:rPr>
              <a:t>Sau khi </a:t>
            </a:r>
            <a:r>
              <a:rPr lang="vi-VN" dirty="0" err="1">
                <a:sym typeface="Wingdings"/>
              </a:rPr>
              <a:t>viết</a:t>
            </a:r>
            <a:r>
              <a:rPr lang="vi-VN" dirty="0">
                <a:sym typeface="Wingdings"/>
              </a:rPr>
              <a:t> xong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đếm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lại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ym typeface="Wingdings"/>
              </a:rPr>
              <a:t>số</a:t>
            </a:r>
            <a:r>
              <a:rPr lang="vi-VN" dirty="0">
                <a:sym typeface="Wingdings"/>
              </a:rPr>
              <a:t> nguyên </a:t>
            </a:r>
            <a:r>
              <a:rPr lang="vi-VN" dirty="0" err="1">
                <a:sym typeface="Wingdings"/>
              </a:rPr>
              <a:t>tử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để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kiểm</a:t>
            </a:r>
            <a:r>
              <a:rPr lang="vi-VN" dirty="0">
                <a:sym typeface="Wingdings"/>
              </a:rPr>
              <a:t> tra </a:t>
            </a:r>
            <a:endParaRPr lang="vi-VN" dirty="0"/>
          </a:p>
          <a:p>
            <a:pPr marL="0" indent="0" algn="just">
              <a:buNone/>
            </a:pPr>
            <a:r>
              <a:rPr lang="vi-VN" dirty="0"/>
              <a:t>            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10447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vi-VN" dirty="0">
                <a:solidFill>
                  <a:srgbClr val="FF0000"/>
                </a:solidFill>
              </a:rPr>
              <a:t>II. CÔNG THỨC CẤU TẠO </a:t>
            </a:r>
          </a:p>
          <a:p>
            <a:pPr marL="0" indent="0" algn="just">
              <a:buNone/>
            </a:pPr>
            <a:r>
              <a:rPr lang="vi-VN" dirty="0"/>
              <a:t>BT: </a:t>
            </a:r>
            <a:r>
              <a:rPr lang="vi-VN" dirty="0" err="1"/>
              <a:t>Viết</a:t>
            </a:r>
            <a:r>
              <a:rPr lang="vi-VN" dirty="0"/>
              <a:t> CTCT </a:t>
            </a:r>
            <a:r>
              <a:rPr lang="vi-VN" dirty="0" err="1"/>
              <a:t>của</a:t>
            </a:r>
            <a:r>
              <a:rPr lang="vi-VN" dirty="0"/>
              <a:t> </a:t>
            </a:r>
            <a:r>
              <a:rPr lang="vi-VN" dirty="0" err="1"/>
              <a:t>các</a:t>
            </a:r>
            <a:r>
              <a:rPr lang="vi-VN" dirty="0"/>
              <a:t> </a:t>
            </a:r>
            <a:r>
              <a:rPr lang="vi-VN" dirty="0" err="1"/>
              <a:t>chất</a:t>
            </a:r>
            <a:r>
              <a:rPr lang="vi-VN" dirty="0"/>
              <a:t> </a:t>
            </a:r>
            <a:r>
              <a:rPr lang="vi-VN" dirty="0" err="1"/>
              <a:t>có</a:t>
            </a:r>
            <a:r>
              <a:rPr lang="vi-VN" dirty="0"/>
              <a:t> công </a:t>
            </a:r>
            <a:r>
              <a:rPr lang="vi-VN" dirty="0" err="1"/>
              <a:t>thức</a:t>
            </a:r>
            <a:r>
              <a:rPr lang="vi-VN" dirty="0"/>
              <a:t> phân </a:t>
            </a:r>
            <a:r>
              <a:rPr lang="vi-VN" dirty="0" err="1"/>
              <a:t>tử</a:t>
            </a:r>
            <a:r>
              <a:rPr lang="vi-VN" dirty="0"/>
              <a:t> sau:</a:t>
            </a:r>
          </a:p>
          <a:p>
            <a:pPr marL="514350" indent="-514350" algn="just">
              <a:buAutoNum type="alphaLcParenR"/>
            </a:pPr>
            <a:r>
              <a:rPr lang="vi-VN" dirty="0"/>
              <a:t>CH</a:t>
            </a:r>
            <a:r>
              <a:rPr lang="vi-VN" baseline="-25000" dirty="0"/>
              <a:t>4</a:t>
            </a:r>
          </a:p>
          <a:p>
            <a:pPr marL="514350" indent="-514350" algn="just">
              <a:buAutoNum type="alphaLcParenR"/>
            </a:pPr>
            <a:r>
              <a:rPr lang="vi-VN" dirty="0"/>
              <a:t>CH</a:t>
            </a:r>
            <a:r>
              <a:rPr lang="vi-VN" baseline="-25000" dirty="0"/>
              <a:t>4</a:t>
            </a:r>
            <a:r>
              <a:rPr lang="vi-VN" dirty="0"/>
              <a:t>O</a:t>
            </a:r>
          </a:p>
          <a:p>
            <a:pPr marL="514350" indent="-514350" algn="just">
              <a:buAutoNum type="alphaLcParenR"/>
            </a:pPr>
            <a:r>
              <a:rPr lang="vi-VN" dirty="0"/>
              <a:t>C</a:t>
            </a:r>
            <a:r>
              <a:rPr lang="vi-VN" baseline="-25000" dirty="0"/>
              <a:t>2</a:t>
            </a:r>
            <a:r>
              <a:rPr lang="vi-VN" dirty="0"/>
              <a:t>H</a:t>
            </a:r>
            <a:r>
              <a:rPr lang="vi-VN" baseline="-25000" dirty="0"/>
              <a:t>6</a:t>
            </a:r>
          </a:p>
          <a:p>
            <a:pPr marL="514350" indent="-514350" algn="just">
              <a:buAutoNum type="alphaLcParenR"/>
            </a:pPr>
            <a:r>
              <a:rPr lang="vi-VN" dirty="0"/>
              <a:t>C</a:t>
            </a:r>
            <a:r>
              <a:rPr lang="vi-VN" baseline="-25000" dirty="0"/>
              <a:t>4</a:t>
            </a:r>
            <a:r>
              <a:rPr lang="vi-VN" dirty="0"/>
              <a:t>H</a:t>
            </a:r>
            <a:r>
              <a:rPr lang="vi-VN" baseline="-25000" dirty="0"/>
              <a:t>8</a:t>
            </a:r>
          </a:p>
          <a:p>
            <a:pPr marL="514350" indent="-514350" algn="just">
              <a:buAutoNum type="alphaLcParenR"/>
            </a:pPr>
            <a:r>
              <a:rPr lang="vi-VN" dirty="0"/>
              <a:t>C</a:t>
            </a:r>
            <a:r>
              <a:rPr lang="vi-VN" baseline="-25000" dirty="0"/>
              <a:t>4</a:t>
            </a:r>
            <a:r>
              <a:rPr lang="vi-VN" dirty="0"/>
              <a:t>H</a:t>
            </a:r>
            <a:r>
              <a:rPr lang="vi-VN" baseline="-25000" dirty="0"/>
              <a:t>10</a:t>
            </a:r>
            <a:r>
              <a:rPr lang="vi-VN" dirty="0"/>
              <a:t>            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18020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err="1"/>
              <a:t>Củng</a:t>
            </a:r>
            <a:r>
              <a:rPr lang="vi-VN" dirty="0"/>
              <a:t> </a:t>
            </a:r>
            <a:r>
              <a:rPr lang="vi-VN" dirty="0" err="1"/>
              <a:t>cố</a:t>
            </a:r>
            <a:r>
              <a:rPr lang="vi-VN" dirty="0"/>
              <a:t> 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vi-VN" dirty="0"/>
              <a:t>Trong phân </a:t>
            </a:r>
            <a:r>
              <a:rPr lang="vi-VN" dirty="0" err="1"/>
              <a:t>tử</a:t>
            </a:r>
            <a:r>
              <a:rPr lang="vi-VN" dirty="0"/>
              <a:t> </a:t>
            </a:r>
            <a:r>
              <a:rPr lang="vi-VN" dirty="0" err="1"/>
              <a:t>hợp</a:t>
            </a:r>
            <a:r>
              <a:rPr lang="vi-VN" dirty="0"/>
              <a:t> </a:t>
            </a:r>
            <a:r>
              <a:rPr lang="vi-VN" dirty="0" err="1"/>
              <a:t>chất</a:t>
            </a:r>
            <a:r>
              <a:rPr lang="vi-VN" dirty="0"/>
              <a:t> </a:t>
            </a:r>
            <a:r>
              <a:rPr lang="vi-VN" dirty="0" err="1"/>
              <a:t>hữu</a:t>
            </a:r>
            <a:r>
              <a:rPr lang="vi-VN" dirty="0"/>
              <a:t> cơ, </a:t>
            </a:r>
            <a:r>
              <a:rPr lang="vi-VN" dirty="0" err="1"/>
              <a:t>các</a:t>
            </a:r>
            <a:r>
              <a:rPr lang="vi-VN" dirty="0"/>
              <a:t> nguyên </a:t>
            </a:r>
            <a:r>
              <a:rPr lang="vi-VN" dirty="0" err="1"/>
              <a:t>tử</a:t>
            </a:r>
            <a:r>
              <a:rPr lang="vi-VN" dirty="0"/>
              <a:t> liên </a:t>
            </a:r>
            <a:r>
              <a:rPr lang="vi-VN" dirty="0" err="1"/>
              <a:t>kết</a:t>
            </a:r>
            <a:r>
              <a:rPr lang="vi-VN" dirty="0"/>
              <a:t> </a:t>
            </a:r>
            <a:r>
              <a:rPr lang="vi-VN" dirty="0" err="1"/>
              <a:t>với</a:t>
            </a:r>
            <a:r>
              <a:rPr lang="vi-VN" dirty="0"/>
              <a:t> nhau theo </a:t>
            </a:r>
            <a:r>
              <a:rPr lang="vi-VN" dirty="0" err="1"/>
              <a:t>đúng</a:t>
            </a:r>
            <a:r>
              <a:rPr lang="vi-VN" dirty="0"/>
              <a:t> </a:t>
            </a:r>
            <a:r>
              <a:rPr lang="vi-VN" dirty="0" err="1"/>
              <a:t>hóa</a:t>
            </a:r>
            <a:r>
              <a:rPr lang="vi-VN" dirty="0"/>
              <a:t> </a:t>
            </a:r>
            <a:r>
              <a:rPr lang="vi-VN" dirty="0" err="1"/>
              <a:t>trị</a:t>
            </a:r>
            <a:r>
              <a:rPr lang="vi-VN" dirty="0"/>
              <a:t>: </a:t>
            </a:r>
            <a:r>
              <a:rPr lang="vi-VN" dirty="0" err="1">
                <a:solidFill>
                  <a:srgbClr val="FF0000"/>
                </a:solidFill>
              </a:rPr>
              <a:t>cacbon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hóa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trị</a:t>
            </a:r>
            <a:r>
              <a:rPr lang="vi-VN" dirty="0">
                <a:solidFill>
                  <a:srgbClr val="FF0000"/>
                </a:solidFill>
              </a:rPr>
              <a:t> IV, </a:t>
            </a:r>
            <a:r>
              <a:rPr lang="vi-VN" dirty="0" err="1">
                <a:solidFill>
                  <a:srgbClr val="FF0000"/>
                </a:solidFill>
              </a:rPr>
              <a:t>oxi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hóa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trị</a:t>
            </a:r>
            <a:r>
              <a:rPr lang="vi-VN" dirty="0">
                <a:solidFill>
                  <a:srgbClr val="FF0000"/>
                </a:solidFill>
              </a:rPr>
              <a:t> II, </a:t>
            </a:r>
            <a:r>
              <a:rPr lang="vi-VN" dirty="0" err="1">
                <a:solidFill>
                  <a:srgbClr val="FF0000"/>
                </a:solidFill>
              </a:rPr>
              <a:t>hiđro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hóa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trị</a:t>
            </a:r>
            <a:r>
              <a:rPr lang="vi-VN" dirty="0">
                <a:solidFill>
                  <a:srgbClr val="FF0000"/>
                </a:solidFill>
              </a:rPr>
              <a:t> I </a:t>
            </a:r>
          </a:p>
          <a:p>
            <a:pPr marL="514350" indent="-514350">
              <a:buAutoNum type="arabicPeriod"/>
            </a:pPr>
            <a:r>
              <a:rPr lang="vi-VN" dirty="0" err="1"/>
              <a:t>Mỗi</a:t>
            </a:r>
            <a:r>
              <a:rPr lang="vi-VN" dirty="0"/>
              <a:t> </a:t>
            </a:r>
            <a:r>
              <a:rPr lang="vi-VN" dirty="0" err="1"/>
              <a:t>hợp</a:t>
            </a:r>
            <a:r>
              <a:rPr lang="vi-VN" dirty="0"/>
              <a:t> </a:t>
            </a:r>
            <a:r>
              <a:rPr lang="vi-VN" dirty="0" err="1"/>
              <a:t>chất</a:t>
            </a:r>
            <a:r>
              <a:rPr lang="vi-VN" dirty="0"/>
              <a:t> </a:t>
            </a:r>
            <a:r>
              <a:rPr lang="vi-VN" dirty="0" err="1"/>
              <a:t>hữu</a:t>
            </a:r>
            <a:r>
              <a:rPr lang="vi-VN" dirty="0"/>
              <a:t> cơ </a:t>
            </a:r>
            <a:r>
              <a:rPr lang="vi-VN" dirty="0" err="1"/>
              <a:t>có</a:t>
            </a:r>
            <a:r>
              <a:rPr lang="vi-VN" dirty="0"/>
              <a:t> </a:t>
            </a:r>
            <a:r>
              <a:rPr lang="vi-VN" dirty="0" err="1"/>
              <a:t>một</a:t>
            </a:r>
            <a:r>
              <a:rPr lang="vi-VN" dirty="0"/>
              <a:t> </a:t>
            </a:r>
            <a:r>
              <a:rPr lang="vi-VN" dirty="0" err="1">
                <a:solidFill>
                  <a:srgbClr val="FF0000"/>
                </a:solidFill>
              </a:rPr>
              <a:t>trật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tự</a:t>
            </a:r>
            <a:r>
              <a:rPr lang="vi-VN" dirty="0">
                <a:solidFill>
                  <a:srgbClr val="FF0000"/>
                </a:solidFill>
              </a:rPr>
              <a:t> liên </a:t>
            </a:r>
            <a:r>
              <a:rPr lang="vi-VN" dirty="0" err="1">
                <a:solidFill>
                  <a:srgbClr val="FF0000"/>
                </a:solidFill>
              </a:rPr>
              <a:t>kết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/>
              <a:t>xác</a:t>
            </a:r>
            <a:r>
              <a:rPr lang="vi-VN" dirty="0"/>
              <a:t> </a:t>
            </a:r>
            <a:r>
              <a:rPr lang="vi-VN" dirty="0" err="1"/>
              <a:t>định</a:t>
            </a:r>
            <a:r>
              <a:rPr lang="vi-VN" dirty="0"/>
              <a:t> </a:t>
            </a:r>
            <a:r>
              <a:rPr lang="vi-VN" dirty="0" err="1"/>
              <a:t>giữa</a:t>
            </a:r>
            <a:r>
              <a:rPr lang="vi-VN" dirty="0"/>
              <a:t> </a:t>
            </a:r>
            <a:r>
              <a:rPr lang="vi-VN" dirty="0" err="1"/>
              <a:t>các</a:t>
            </a:r>
            <a:r>
              <a:rPr lang="vi-VN" dirty="0"/>
              <a:t> nguyên </a:t>
            </a:r>
            <a:r>
              <a:rPr lang="vi-VN" dirty="0" err="1"/>
              <a:t>tử</a:t>
            </a:r>
            <a:r>
              <a:rPr lang="vi-VN" dirty="0"/>
              <a:t> trong phân </a:t>
            </a:r>
            <a:r>
              <a:rPr lang="vi-VN" dirty="0" err="1"/>
              <a:t>tử</a:t>
            </a:r>
            <a:r>
              <a:rPr lang="vi-VN" dirty="0"/>
              <a:t> </a:t>
            </a:r>
          </a:p>
          <a:p>
            <a:pPr marL="514350" indent="-514350">
              <a:buAutoNum type="arabicPeriod"/>
            </a:pPr>
            <a:r>
              <a:rPr lang="vi-VN" dirty="0"/>
              <a:t>Trong </a:t>
            </a:r>
            <a:r>
              <a:rPr lang="vi-VN" dirty="0" err="1"/>
              <a:t>hợp</a:t>
            </a:r>
            <a:r>
              <a:rPr lang="vi-VN" dirty="0"/>
              <a:t> </a:t>
            </a:r>
            <a:r>
              <a:rPr lang="vi-VN" dirty="0" err="1"/>
              <a:t>chất</a:t>
            </a:r>
            <a:r>
              <a:rPr lang="vi-VN" dirty="0"/>
              <a:t> </a:t>
            </a:r>
            <a:r>
              <a:rPr lang="vi-VN" dirty="0" err="1"/>
              <a:t>hữu</a:t>
            </a:r>
            <a:r>
              <a:rPr lang="vi-VN" dirty="0"/>
              <a:t> cơ, </a:t>
            </a:r>
            <a:r>
              <a:rPr lang="vi-VN" dirty="0" err="1"/>
              <a:t>những</a:t>
            </a:r>
            <a:r>
              <a:rPr lang="vi-VN" dirty="0"/>
              <a:t> </a:t>
            </a:r>
            <a:r>
              <a:rPr lang="vi-VN" dirty="0">
                <a:solidFill>
                  <a:srgbClr val="FF0000"/>
                </a:solidFill>
              </a:rPr>
              <a:t>nguyên </a:t>
            </a:r>
            <a:r>
              <a:rPr lang="vi-VN" dirty="0" err="1">
                <a:solidFill>
                  <a:srgbClr val="FF0000"/>
                </a:solidFill>
              </a:rPr>
              <a:t>tử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cacbon</a:t>
            </a:r>
            <a:r>
              <a:rPr lang="vi-VN" dirty="0"/>
              <a:t> </a:t>
            </a:r>
            <a:r>
              <a:rPr lang="vi-VN" dirty="0" err="1"/>
              <a:t>có</a:t>
            </a:r>
            <a:r>
              <a:rPr lang="vi-VN" dirty="0"/>
              <a:t> </a:t>
            </a:r>
            <a:r>
              <a:rPr lang="vi-VN" dirty="0" err="1"/>
              <a:t>thể</a:t>
            </a:r>
            <a:r>
              <a:rPr lang="vi-VN" dirty="0"/>
              <a:t> </a:t>
            </a:r>
            <a:r>
              <a:rPr lang="vi-VN" dirty="0">
                <a:solidFill>
                  <a:srgbClr val="FF0000"/>
                </a:solidFill>
              </a:rPr>
              <a:t>liên </a:t>
            </a:r>
            <a:r>
              <a:rPr lang="vi-VN" dirty="0" err="1">
                <a:solidFill>
                  <a:srgbClr val="FF0000"/>
                </a:solidFill>
              </a:rPr>
              <a:t>kết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trực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tiếp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/>
              <a:t>với</a:t>
            </a:r>
            <a:r>
              <a:rPr lang="vi-VN" dirty="0"/>
              <a:t> nhau </a:t>
            </a:r>
            <a:r>
              <a:rPr lang="vi-VN" dirty="0" err="1"/>
              <a:t>tạo</a:t>
            </a:r>
            <a:r>
              <a:rPr lang="vi-VN" dirty="0"/>
              <a:t> </a:t>
            </a:r>
            <a:r>
              <a:rPr lang="vi-VN" dirty="0" err="1"/>
              <a:t>thành</a:t>
            </a:r>
            <a:r>
              <a:rPr lang="vi-VN" dirty="0"/>
              <a:t> </a:t>
            </a:r>
            <a:r>
              <a:rPr lang="vi-VN" dirty="0" err="1"/>
              <a:t>mạch</a:t>
            </a:r>
            <a:r>
              <a:rPr lang="vi-VN" dirty="0"/>
              <a:t> </a:t>
            </a:r>
            <a:r>
              <a:rPr lang="vi-VN" dirty="0" err="1"/>
              <a:t>cacbon</a:t>
            </a:r>
            <a:r>
              <a:rPr lang="vi-VN" dirty="0"/>
              <a:t> </a:t>
            </a:r>
          </a:p>
          <a:p>
            <a:pPr marL="514350" indent="-514350">
              <a:buAutoNum type="arabicPeriod"/>
            </a:pPr>
            <a:r>
              <a:rPr lang="vi-VN" dirty="0"/>
              <a:t>Công </a:t>
            </a:r>
            <a:r>
              <a:rPr lang="vi-VN" dirty="0" err="1"/>
              <a:t>thức</a:t>
            </a:r>
            <a:r>
              <a:rPr lang="vi-VN" dirty="0"/>
              <a:t> </a:t>
            </a:r>
            <a:r>
              <a:rPr lang="vi-VN" dirty="0" err="1"/>
              <a:t>cấu</a:t>
            </a:r>
            <a:r>
              <a:rPr lang="vi-VN" dirty="0"/>
              <a:t> </a:t>
            </a:r>
            <a:r>
              <a:rPr lang="vi-VN" dirty="0" err="1"/>
              <a:t>tạo</a:t>
            </a:r>
            <a:r>
              <a:rPr lang="vi-VN" dirty="0"/>
              <a:t> cho </a:t>
            </a:r>
            <a:r>
              <a:rPr lang="vi-VN" dirty="0" err="1"/>
              <a:t>biết</a:t>
            </a:r>
            <a:r>
              <a:rPr lang="vi-VN" dirty="0"/>
              <a:t> </a:t>
            </a:r>
            <a:r>
              <a:rPr lang="vi-VN" dirty="0" err="1">
                <a:solidFill>
                  <a:srgbClr val="FF0000"/>
                </a:solidFill>
              </a:rPr>
              <a:t>thành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phần</a:t>
            </a:r>
            <a:r>
              <a:rPr lang="vi-VN" dirty="0">
                <a:solidFill>
                  <a:srgbClr val="FF0000"/>
                </a:solidFill>
              </a:rPr>
              <a:t> phân </a:t>
            </a:r>
            <a:r>
              <a:rPr lang="vi-VN" dirty="0" err="1">
                <a:solidFill>
                  <a:srgbClr val="FF0000"/>
                </a:solidFill>
              </a:rPr>
              <a:t>tử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và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trật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tự</a:t>
            </a:r>
            <a:r>
              <a:rPr lang="vi-VN" dirty="0">
                <a:solidFill>
                  <a:srgbClr val="FF0000"/>
                </a:solidFill>
              </a:rPr>
              <a:t> liên </a:t>
            </a:r>
            <a:r>
              <a:rPr lang="vi-VN" dirty="0" err="1">
                <a:solidFill>
                  <a:srgbClr val="FF0000"/>
                </a:solidFill>
              </a:rPr>
              <a:t>kết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/>
              <a:t>giữa</a:t>
            </a:r>
            <a:r>
              <a:rPr lang="vi-VN" dirty="0"/>
              <a:t> </a:t>
            </a:r>
            <a:r>
              <a:rPr lang="vi-VN" dirty="0" err="1"/>
              <a:t>các</a:t>
            </a:r>
            <a:r>
              <a:rPr lang="vi-VN" dirty="0"/>
              <a:t> nguyên </a:t>
            </a:r>
            <a:r>
              <a:rPr lang="vi-VN" dirty="0" err="1"/>
              <a:t>tử</a:t>
            </a:r>
            <a:r>
              <a:rPr lang="vi-VN" dirty="0"/>
              <a:t> trong phân </a:t>
            </a:r>
            <a:r>
              <a:rPr lang="vi-VN" dirty="0" err="1"/>
              <a:t>tử</a:t>
            </a:r>
            <a:r>
              <a:rPr lang="vi-V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812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AutoNum type="romanUcPeriod"/>
            </a:pPr>
            <a:r>
              <a:rPr lang="vi-VN" dirty="0">
                <a:solidFill>
                  <a:srgbClr val="FF0000"/>
                </a:solidFill>
              </a:rPr>
              <a:t>ĐẶC ĐIỂM CẤU TẠO PHÂN TỬ HỢP CHẤT HỮU CƠ </a:t>
            </a:r>
          </a:p>
          <a:p>
            <a:pPr marL="514350" indent="-514350" algn="just">
              <a:buAutoNum type="arabicPeriod"/>
            </a:pPr>
            <a:r>
              <a:rPr lang="vi-VN" dirty="0" err="1">
                <a:solidFill>
                  <a:srgbClr val="FF0000"/>
                </a:solidFill>
              </a:rPr>
              <a:t>Hóa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trị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và</a:t>
            </a:r>
            <a:r>
              <a:rPr lang="vi-VN" dirty="0">
                <a:solidFill>
                  <a:srgbClr val="FF0000"/>
                </a:solidFill>
              </a:rPr>
              <a:t> liên </a:t>
            </a:r>
            <a:r>
              <a:rPr lang="vi-VN" dirty="0" err="1">
                <a:solidFill>
                  <a:srgbClr val="FF0000"/>
                </a:solidFill>
              </a:rPr>
              <a:t>kết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giữa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các</a:t>
            </a:r>
            <a:r>
              <a:rPr lang="vi-VN" dirty="0">
                <a:solidFill>
                  <a:srgbClr val="FF0000"/>
                </a:solidFill>
              </a:rPr>
              <a:t> nguyên </a:t>
            </a:r>
            <a:r>
              <a:rPr lang="vi-VN" dirty="0" err="1">
                <a:solidFill>
                  <a:srgbClr val="FF0000"/>
                </a:solidFill>
              </a:rPr>
              <a:t>tử</a:t>
            </a:r>
            <a:r>
              <a:rPr lang="vi-VN" dirty="0">
                <a:solidFill>
                  <a:srgbClr val="FF0000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vi-VN" dirty="0"/>
              <a:t>Quan </a:t>
            </a:r>
            <a:r>
              <a:rPr lang="vi-VN" dirty="0" err="1"/>
              <a:t>sát</a:t>
            </a:r>
            <a:r>
              <a:rPr lang="vi-VN" dirty="0"/>
              <a:t> </a:t>
            </a:r>
            <a:r>
              <a:rPr lang="vi-VN" dirty="0" err="1"/>
              <a:t>cấu</a:t>
            </a:r>
            <a:r>
              <a:rPr lang="vi-VN" dirty="0"/>
              <a:t> </a:t>
            </a:r>
            <a:r>
              <a:rPr lang="vi-VN" dirty="0" err="1"/>
              <a:t>tạo</a:t>
            </a:r>
            <a:r>
              <a:rPr lang="vi-VN" dirty="0"/>
              <a:t> phân </a:t>
            </a:r>
            <a:r>
              <a:rPr lang="vi-VN" dirty="0" err="1"/>
              <a:t>tử</a:t>
            </a:r>
            <a:r>
              <a:rPr lang="vi-VN" dirty="0"/>
              <a:t> </a:t>
            </a:r>
            <a:r>
              <a:rPr lang="vi-VN" dirty="0" err="1"/>
              <a:t>metanol</a:t>
            </a:r>
            <a:r>
              <a:rPr lang="vi-VN" dirty="0"/>
              <a:t> (CH</a:t>
            </a:r>
            <a:r>
              <a:rPr lang="vi-VN" baseline="-25000" dirty="0"/>
              <a:t>4</a:t>
            </a:r>
            <a:r>
              <a:rPr lang="vi-VN" dirty="0"/>
              <a:t>O)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038600"/>
            <a:ext cx="243840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48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indent="-571500" algn="just">
              <a:buAutoNum type="romanUcPeriod"/>
            </a:pPr>
            <a:r>
              <a:rPr lang="vi-VN" dirty="0">
                <a:solidFill>
                  <a:srgbClr val="FF0000"/>
                </a:solidFill>
              </a:rPr>
              <a:t>ĐẶC ĐIỂM CẤU TẠO PHÂN TỬ HỢP CHẤT HỮU CƠ </a:t>
            </a:r>
          </a:p>
          <a:p>
            <a:pPr marL="514350" indent="-514350" algn="just">
              <a:buAutoNum type="arabicPeriod"/>
            </a:pPr>
            <a:r>
              <a:rPr lang="vi-VN" dirty="0" err="1">
                <a:solidFill>
                  <a:srgbClr val="FF0000"/>
                </a:solidFill>
              </a:rPr>
              <a:t>Hóa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trị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và</a:t>
            </a:r>
            <a:r>
              <a:rPr lang="vi-VN" dirty="0">
                <a:solidFill>
                  <a:srgbClr val="FF0000"/>
                </a:solidFill>
              </a:rPr>
              <a:t> liên </a:t>
            </a:r>
            <a:r>
              <a:rPr lang="vi-VN" dirty="0" err="1">
                <a:solidFill>
                  <a:srgbClr val="FF0000"/>
                </a:solidFill>
              </a:rPr>
              <a:t>kết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giữa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các</a:t>
            </a:r>
            <a:r>
              <a:rPr lang="vi-VN" dirty="0">
                <a:solidFill>
                  <a:srgbClr val="FF0000"/>
                </a:solidFill>
              </a:rPr>
              <a:t> nguyên </a:t>
            </a:r>
            <a:r>
              <a:rPr lang="vi-VN" dirty="0" err="1">
                <a:solidFill>
                  <a:srgbClr val="FF0000"/>
                </a:solidFill>
              </a:rPr>
              <a:t>tử</a:t>
            </a:r>
            <a:r>
              <a:rPr lang="vi-VN" dirty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r>
              <a:rPr lang="vi-VN" dirty="0"/>
              <a:t>+ </a:t>
            </a:r>
            <a:r>
              <a:rPr lang="vi-VN" dirty="0" err="1"/>
              <a:t>Cacbon</a:t>
            </a:r>
            <a:r>
              <a:rPr lang="vi-VN" dirty="0"/>
              <a:t> </a:t>
            </a:r>
            <a:r>
              <a:rPr lang="vi-VN" dirty="0" err="1"/>
              <a:t>hóa</a:t>
            </a:r>
            <a:r>
              <a:rPr lang="vi-VN" dirty="0"/>
              <a:t> </a:t>
            </a:r>
            <a:r>
              <a:rPr lang="vi-VN" dirty="0" err="1"/>
              <a:t>trị</a:t>
            </a:r>
            <a:r>
              <a:rPr lang="vi-VN" dirty="0"/>
              <a:t> IV (4 </a:t>
            </a:r>
            <a:r>
              <a:rPr lang="vi-VN" dirty="0" err="1"/>
              <a:t>gạch</a:t>
            </a:r>
            <a:r>
              <a:rPr lang="vi-VN" dirty="0"/>
              <a:t> liên </a:t>
            </a:r>
            <a:r>
              <a:rPr lang="vi-VN" dirty="0" err="1"/>
              <a:t>kết</a:t>
            </a:r>
            <a:r>
              <a:rPr lang="vi-VN" dirty="0"/>
              <a:t>)</a:t>
            </a:r>
          </a:p>
          <a:p>
            <a:pPr marL="0" indent="0" algn="just">
              <a:buNone/>
            </a:pPr>
            <a:r>
              <a:rPr lang="vi-VN" dirty="0"/>
              <a:t>+ </a:t>
            </a:r>
            <a:r>
              <a:rPr lang="vi-VN" dirty="0" err="1"/>
              <a:t>Oxi</a:t>
            </a:r>
            <a:r>
              <a:rPr lang="vi-VN" dirty="0"/>
              <a:t> </a:t>
            </a:r>
            <a:r>
              <a:rPr lang="vi-VN" dirty="0" err="1"/>
              <a:t>hóa</a:t>
            </a:r>
            <a:r>
              <a:rPr lang="vi-VN" dirty="0"/>
              <a:t> </a:t>
            </a:r>
            <a:r>
              <a:rPr lang="vi-VN" dirty="0" err="1"/>
              <a:t>trị</a:t>
            </a:r>
            <a:r>
              <a:rPr lang="vi-VN" dirty="0"/>
              <a:t> II (2 </a:t>
            </a:r>
            <a:r>
              <a:rPr lang="vi-VN" dirty="0" err="1"/>
              <a:t>gạch</a:t>
            </a:r>
            <a:r>
              <a:rPr lang="vi-VN" dirty="0"/>
              <a:t> liên </a:t>
            </a:r>
            <a:r>
              <a:rPr lang="vi-VN" dirty="0" err="1"/>
              <a:t>kết</a:t>
            </a:r>
            <a:r>
              <a:rPr lang="vi-VN" dirty="0"/>
              <a:t>) </a:t>
            </a:r>
          </a:p>
          <a:p>
            <a:pPr marL="0" indent="0" algn="just">
              <a:buNone/>
            </a:pPr>
            <a:r>
              <a:rPr lang="vi-VN" dirty="0"/>
              <a:t>+ </a:t>
            </a:r>
            <a:r>
              <a:rPr lang="vi-VN" dirty="0" err="1"/>
              <a:t>Hiđro</a:t>
            </a:r>
            <a:r>
              <a:rPr lang="vi-VN" dirty="0"/>
              <a:t> </a:t>
            </a:r>
            <a:r>
              <a:rPr lang="vi-VN" dirty="0" err="1"/>
              <a:t>hóa</a:t>
            </a:r>
            <a:r>
              <a:rPr lang="vi-VN" dirty="0"/>
              <a:t> </a:t>
            </a:r>
            <a:r>
              <a:rPr lang="vi-VN" dirty="0" err="1"/>
              <a:t>trị</a:t>
            </a:r>
            <a:r>
              <a:rPr lang="vi-VN" dirty="0"/>
              <a:t> I (1 </a:t>
            </a:r>
            <a:r>
              <a:rPr lang="vi-VN" dirty="0" err="1"/>
              <a:t>gạch</a:t>
            </a:r>
            <a:r>
              <a:rPr lang="vi-VN" dirty="0"/>
              <a:t> liên </a:t>
            </a:r>
            <a:r>
              <a:rPr lang="vi-VN" dirty="0" err="1"/>
              <a:t>kết</a:t>
            </a:r>
            <a:r>
              <a:rPr lang="vi-VN" dirty="0"/>
              <a:t>) 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952750"/>
            <a:ext cx="2005182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71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AutoNum type="romanUcPeriod"/>
            </a:pPr>
            <a:r>
              <a:rPr lang="vi-VN" dirty="0">
                <a:solidFill>
                  <a:srgbClr val="FF0000"/>
                </a:solidFill>
              </a:rPr>
              <a:t>ĐẶC ĐIỂM CẤU TẠO PHÂN TỬ HỢP CHẤT HỮU CƠ </a:t>
            </a:r>
          </a:p>
          <a:p>
            <a:pPr marL="0" indent="0" algn="just">
              <a:buNone/>
            </a:pPr>
            <a:r>
              <a:rPr lang="vi-VN" dirty="0">
                <a:solidFill>
                  <a:srgbClr val="FF0000"/>
                </a:solidFill>
              </a:rPr>
              <a:t>2. </a:t>
            </a:r>
            <a:r>
              <a:rPr lang="vi-VN" dirty="0" err="1">
                <a:solidFill>
                  <a:srgbClr val="FF0000"/>
                </a:solidFill>
              </a:rPr>
              <a:t>Mạch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cacbon</a:t>
            </a: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  <p:pic>
        <p:nvPicPr>
          <p:cNvPr id="5" name="Ảnh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700" y="3352800"/>
            <a:ext cx="7387300" cy="2571875"/>
          </a:xfrm>
          <a:prstGeom prst="rect">
            <a:avLst/>
          </a:prstGeom>
        </p:spPr>
      </p:pic>
      <p:sp>
        <p:nvSpPr>
          <p:cNvPr id="6" name="Hộp_Văn_Bản 5"/>
          <p:cNvSpPr txBox="1"/>
          <p:nvPr/>
        </p:nvSpPr>
        <p:spPr>
          <a:xfrm>
            <a:off x="1066800" y="6019800"/>
            <a:ext cx="2057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 err="1"/>
              <a:t>Mạch</a:t>
            </a:r>
            <a:r>
              <a:rPr lang="vi-VN" sz="2600" dirty="0"/>
              <a:t> </a:t>
            </a:r>
            <a:r>
              <a:rPr lang="vi-VN" sz="2600" dirty="0" err="1"/>
              <a:t>thẳng</a:t>
            </a:r>
            <a:r>
              <a:rPr lang="vi-VN" sz="2600" dirty="0"/>
              <a:t> </a:t>
            </a:r>
          </a:p>
        </p:txBody>
      </p:sp>
      <p:sp>
        <p:nvSpPr>
          <p:cNvPr id="7" name="Hộp_Văn_Bản 6"/>
          <p:cNvSpPr txBox="1"/>
          <p:nvPr/>
        </p:nvSpPr>
        <p:spPr>
          <a:xfrm>
            <a:off x="4038600" y="6060757"/>
            <a:ext cx="2057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 err="1"/>
              <a:t>Mạch</a:t>
            </a:r>
            <a:r>
              <a:rPr lang="vi-VN" sz="2600" dirty="0"/>
              <a:t> </a:t>
            </a:r>
            <a:r>
              <a:rPr lang="vi-VN" sz="2600" dirty="0" err="1"/>
              <a:t>nhánh</a:t>
            </a:r>
            <a:r>
              <a:rPr lang="vi-VN" sz="2600" dirty="0"/>
              <a:t> </a:t>
            </a:r>
          </a:p>
        </p:txBody>
      </p:sp>
      <p:sp>
        <p:nvSpPr>
          <p:cNvPr id="8" name="Hộp_Văn_Bản 7"/>
          <p:cNvSpPr txBox="1"/>
          <p:nvPr/>
        </p:nvSpPr>
        <p:spPr>
          <a:xfrm>
            <a:off x="6629400" y="6096000"/>
            <a:ext cx="1981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 err="1"/>
              <a:t>Mạch</a:t>
            </a:r>
            <a:r>
              <a:rPr lang="vi-VN" sz="2600" dirty="0"/>
              <a:t> </a:t>
            </a:r>
            <a:r>
              <a:rPr lang="vi-VN" sz="2600" dirty="0" err="1"/>
              <a:t>vòng</a:t>
            </a:r>
            <a:r>
              <a:rPr lang="vi-VN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700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AutoNum type="romanUcPeriod"/>
            </a:pPr>
            <a:r>
              <a:rPr lang="vi-VN" dirty="0">
                <a:solidFill>
                  <a:srgbClr val="FF0000"/>
                </a:solidFill>
              </a:rPr>
              <a:t>ĐẶC ĐIỂM CẤU TẠO PHÂN TỬ HỢP CHẤT HỮU CƠ </a:t>
            </a:r>
          </a:p>
          <a:p>
            <a:pPr marL="0" indent="0" algn="just">
              <a:buNone/>
            </a:pPr>
            <a:r>
              <a:rPr lang="vi-VN" dirty="0">
                <a:solidFill>
                  <a:srgbClr val="FF0000"/>
                </a:solidFill>
              </a:rPr>
              <a:t>2. </a:t>
            </a:r>
            <a:r>
              <a:rPr lang="vi-VN" dirty="0" err="1">
                <a:solidFill>
                  <a:srgbClr val="FF0000"/>
                </a:solidFill>
              </a:rPr>
              <a:t>Mạch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cacbon</a:t>
            </a:r>
            <a:endParaRPr lang="vi-VN" dirty="0">
              <a:solidFill>
                <a:srgbClr val="FF0000"/>
              </a:solidFill>
            </a:endParaRPr>
          </a:p>
          <a:p>
            <a:pPr algn="just">
              <a:buFont typeface="Wingdings"/>
              <a:buChar char="&amp;"/>
            </a:pPr>
            <a:r>
              <a:rPr lang="vi-VN" dirty="0" err="1">
                <a:sym typeface="Wingdings"/>
              </a:rPr>
              <a:t>Các</a:t>
            </a:r>
            <a:r>
              <a:rPr lang="vi-VN" dirty="0">
                <a:sym typeface="Wingdings"/>
              </a:rPr>
              <a:t> nguyên </a:t>
            </a:r>
            <a:r>
              <a:rPr lang="vi-VN" dirty="0" err="1">
                <a:sym typeface="Wingdings"/>
              </a:rPr>
              <a:t>tử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cacbon</a:t>
            </a:r>
            <a:r>
              <a:rPr lang="vi-VN" dirty="0">
                <a:sym typeface="Wingdings"/>
              </a:rPr>
              <a:t> liên </a:t>
            </a:r>
            <a:r>
              <a:rPr lang="vi-VN" dirty="0" err="1">
                <a:sym typeface="Wingdings"/>
              </a:rPr>
              <a:t>kết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với</a:t>
            </a:r>
            <a:r>
              <a:rPr lang="vi-VN" dirty="0">
                <a:sym typeface="Wingdings"/>
              </a:rPr>
              <a:t> nhau </a:t>
            </a:r>
            <a:r>
              <a:rPr lang="vi-VN" dirty="0" err="1">
                <a:sym typeface="Wingdings"/>
              </a:rPr>
              <a:t>tạo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thành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mạch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cacbon</a:t>
            </a:r>
            <a:endParaRPr lang="vi-VN" dirty="0">
              <a:sym typeface="Wingdings"/>
            </a:endParaRPr>
          </a:p>
          <a:p>
            <a:pPr algn="just">
              <a:buFont typeface="Wingdings"/>
              <a:buChar char="&amp;"/>
            </a:pPr>
            <a:r>
              <a:rPr lang="vi-VN" dirty="0"/>
              <a:t> </a:t>
            </a:r>
            <a:r>
              <a:rPr lang="vi-VN" dirty="0" err="1"/>
              <a:t>Có</a:t>
            </a:r>
            <a:r>
              <a:rPr lang="vi-VN" dirty="0"/>
              <a:t> 3 </a:t>
            </a:r>
            <a:r>
              <a:rPr lang="vi-VN" dirty="0" err="1"/>
              <a:t>loại</a:t>
            </a:r>
            <a:r>
              <a:rPr lang="vi-VN" dirty="0"/>
              <a:t> </a:t>
            </a:r>
            <a:r>
              <a:rPr lang="vi-VN" dirty="0" err="1"/>
              <a:t>mạch</a:t>
            </a:r>
            <a:r>
              <a:rPr lang="vi-VN" dirty="0"/>
              <a:t> </a:t>
            </a:r>
            <a:r>
              <a:rPr lang="vi-VN" dirty="0" err="1"/>
              <a:t>cacbon</a:t>
            </a:r>
            <a:r>
              <a:rPr lang="vi-VN" dirty="0"/>
              <a:t>: </a:t>
            </a:r>
            <a:r>
              <a:rPr lang="vi-VN" dirty="0" err="1"/>
              <a:t>mạch</a:t>
            </a:r>
            <a:r>
              <a:rPr lang="vi-VN" dirty="0"/>
              <a:t> </a:t>
            </a:r>
            <a:r>
              <a:rPr lang="vi-VN" dirty="0" err="1"/>
              <a:t>thẳng</a:t>
            </a:r>
            <a:r>
              <a:rPr lang="vi-VN" dirty="0"/>
              <a:t>, </a:t>
            </a:r>
            <a:r>
              <a:rPr lang="vi-VN" dirty="0" err="1"/>
              <a:t>mạch</a:t>
            </a:r>
            <a:r>
              <a:rPr lang="vi-VN" dirty="0"/>
              <a:t> </a:t>
            </a:r>
            <a:r>
              <a:rPr lang="vi-VN" dirty="0" err="1"/>
              <a:t>nhánh</a:t>
            </a:r>
            <a:r>
              <a:rPr lang="vi-VN" dirty="0"/>
              <a:t>, </a:t>
            </a:r>
            <a:r>
              <a:rPr lang="vi-VN" dirty="0" err="1"/>
              <a:t>mạch</a:t>
            </a:r>
            <a:r>
              <a:rPr lang="vi-VN" dirty="0"/>
              <a:t> </a:t>
            </a:r>
            <a:r>
              <a:rPr lang="vi-VN" dirty="0" err="1"/>
              <a:t>vòng</a:t>
            </a:r>
            <a:endParaRPr lang="vi-VN" dirty="0"/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5630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AutoNum type="romanUcPeriod"/>
            </a:pPr>
            <a:r>
              <a:rPr lang="vi-VN" dirty="0">
                <a:solidFill>
                  <a:srgbClr val="FF0000"/>
                </a:solidFill>
              </a:rPr>
              <a:t>ĐẶC ĐIỂM CẤU TẠO PHÂN TỬ HỢP CHẤT HỮU CƠ </a:t>
            </a:r>
          </a:p>
          <a:p>
            <a:pPr marL="0" indent="0" algn="just">
              <a:buNone/>
            </a:pPr>
            <a:r>
              <a:rPr lang="vi-VN" dirty="0">
                <a:solidFill>
                  <a:srgbClr val="FF0000"/>
                </a:solidFill>
              </a:rPr>
              <a:t>3. </a:t>
            </a:r>
            <a:r>
              <a:rPr lang="vi-VN" dirty="0" err="1">
                <a:solidFill>
                  <a:srgbClr val="FF0000"/>
                </a:solidFill>
              </a:rPr>
              <a:t>Trật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tự</a:t>
            </a:r>
            <a:r>
              <a:rPr lang="vi-VN" dirty="0">
                <a:solidFill>
                  <a:srgbClr val="FF0000"/>
                </a:solidFill>
              </a:rPr>
              <a:t> liên </a:t>
            </a:r>
            <a:r>
              <a:rPr lang="vi-VN" dirty="0" err="1">
                <a:solidFill>
                  <a:srgbClr val="FF0000"/>
                </a:solidFill>
              </a:rPr>
              <a:t>kết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giữa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các</a:t>
            </a:r>
            <a:r>
              <a:rPr lang="vi-VN" dirty="0">
                <a:solidFill>
                  <a:srgbClr val="FF0000"/>
                </a:solidFill>
              </a:rPr>
              <a:t> nguyên </a:t>
            </a:r>
            <a:r>
              <a:rPr lang="vi-VN" dirty="0" err="1">
                <a:solidFill>
                  <a:srgbClr val="FF0000"/>
                </a:solidFill>
              </a:rPr>
              <a:t>tử</a:t>
            </a:r>
            <a:r>
              <a:rPr lang="vi-VN" dirty="0">
                <a:solidFill>
                  <a:srgbClr val="FF0000"/>
                </a:solidFill>
              </a:rPr>
              <a:t> trong phân </a:t>
            </a:r>
            <a:r>
              <a:rPr lang="vi-VN" dirty="0" err="1">
                <a:solidFill>
                  <a:srgbClr val="FF0000"/>
                </a:solidFill>
              </a:rPr>
              <a:t>tử</a:t>
            </a:r>
            <a:r>
              <a:rPr lang="vi-VN" dirty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232" y="3733800"/>
            <a:ext cx="6163536" cy="205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21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just">
              <a:buAutoNum type="romanUcPeriod"/>
            </a:pPr>
            <a:r>
              <a:rPr lang="vi-VN" dirty="0">
                <a:solidFill>
                  <a:srgbClr val="FF0000"/>
                </a:solidFill>
              </a:rPr>
              <a:t>ĐẶC ĐIỂM CẤU TẠO PHÂN TỬ HỢP CHẤT HỮU CƠ </a:t>
            </a:r>
          </a:p>
          <a:p>
            <a:pPr marL="0" indent="0" algn="just">
              <a:buNone/>
            </a:pPr>
            <a:r>
              <a:rPr lang="vi-VN" dirty="0">
                <a:solidFill>
                  <a:srgbClr val="FF0000"/>
                </a:solidFill>
              </a:rPr>
              <a:t>3. </a:t>
            </a:r>
            <a:r>
              <a:rPr lang="vi-VN" dirty="0" err="1">
                <a:solidFill>
                  <a:srgbClr val="FF0000"/>
                </a:solidFill>
              </a:rPr>
              <a:t>Trật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tự</a:t>
            </a:r>
            <a:r>
              <a:rPr lang="vi-VN" dirty="0">
                <a:solidFill>
                  <a:srgbClr val="FF0000"/>
                </a:solidFill>
              </a:rPr>
              <a:t> liên </a:t>
            </a:r>
            <a:r>
              <a:rPr lang="vi-VN" dirty="0" err="1">
                <a:solidFill>
                  <a:srgbClr val="FF0000"/>
                </a:solidFill>
              </a:rPr>
              <a:t>kết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giữa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>
                <a:solidFill>
                  <a:srgbClr val="FF0000"/>
                </a:solidFill>
              </a:rPr>
              <a:t>các</a:t>
            </a:r>
            <a:r>
              <a:rPr lang="vi-VN" dirty="0">
                <a:solidFill>
                  <a:srgbClr val="FF0000"/>
                </a:solidFill>
              </a:rPr>
              <a:t> nguyên </a:t>
            </a:r>
            <a:r>
              <a:rPr lang="vi-VN" dirty="0" err="1">
                <a:solidFill>
                  <a:srgbClr val="FF0000"/>
                </a:solidFill>
              </a:rPr>
              <a:t>tử</a:t>
            </a:r>
            <a:r>
              <a:rPr lang="vi-VN" dirty="0">
                <a:solidFill>
                  <a:srgbClr val="FF0000"/>
                </a:solidFill>
              </a:rPr>
              <a:t> trong phân </a:t>
            </a:r>
            <a:r>
              <a:rPr lang="vi-VN" dirty="0" err="1">
                <a:solidFill>
                  <a:srgbClr val="FF0000"/>
                </a:solidFill>
              </a:rPr>
              <a:t>tử</a:t>
            </a:r>
            <a:r>
              <a:rPr lang="vi-VN" dirty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vi-VN" dirty="0">
                <a:sym typeface="Wingdings"/>
              </a:rPr>
              <a:t> 2 phân </a:t>
            </a:r>
            <a:r>
              <a:rPr lang="vi-VN" dirty="0" err="1">
                <a:sym typeface="Wingdings"/>
              </a:rPr>
              <a:t>tử</a:t>
            </a:r>
            <a:r>
              <a:rPr lang="vi-VN" dirty="0">
                <a:sym typeface="Wingdings"/>
              </a:rPr>
              <a:t> trên </a:t>
            </a:r>
            <a:r>
              <a:rPr lang="vi-VN" dirty="0" err="1">
                <a:sym typeface="Wingdings"/>
              </a:rPr>
              <a:t>đều</a:t>
            </a:r>
            <a:r>
              <a:rPr lang="vi-VN" dirty="0">
                <a:sym typeface="Wingdings"/>
              </a:rPr>
              <a:t> </a:t>
            </a:r>
            <a:r>
              <a:rPr lang="vi-VN" dirty="0" err="1">
                <a:sym typeface="Wingdings"/>
              </a:rPr>
              <a:t>có</a:t>
            </a:r>
            <a:r>
              <a:rPr lang="vi-VN" dirty="0">
                <a:sym typeface="Wingdings"/>
              </a:rPr>
              <a:t> 2 </a:t>
            </a:r>
            <a:r>
              <a:rPr lang="vi-VN" dirty="0" err="1">
                <a:sym typeface="Wingdings"/>
              </a:rPr>
              <a:t>cacbon</a:t>
            </a:r>
            <a:r>
              <a:rPr lang="vi-VN" dirty="0">
                <a:sym typeface="Wingdings"/>
              </a:rPr>
              <a:t>, 1 </a:t>
            </a:r>
            <a:r>
              <a:rPr lang="vi-VN" dirty="0" err="1">
                <a:sym typeface="Wingdings"/>
              </a:rPr>
              <a:t>oxi</a:t>
            </a:r>
            <a:r>
              <a:rPr lang="vi-VN" dirty="0">
                <a:sym typeface="Wingdings"/>
              </a:rPr>
              <a:t>, 6 </a:t>
            </a:r>
            <a:r>
              <a:rPr lang="vi-VN" dirty="0" err="1">
                <a:sym typeface="Wingdings"/>
              </a:rPr>
              <a:t>hiđro</a:t>
            </a:r>
            <a:r>
              <a:rPr lang="vi-VN" dirty="0">
                <a:sym typeface="Wingdings"/>
              </a:rPr>
              <a:t> nhưng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trật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tự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sắp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xếp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các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nguyên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tử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khác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nhau 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tính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chất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khác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nhau 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các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chất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</a:t>
            </a:r>
            <a:r>
              <a:rPr lang="vi-VN" dirty="0" err="1">
                <a:solidFill>
                  <a:srgbClr val="FF0000"/>
                </a:solidFill>
                <a:sym typeface="Wingdings"/>
              </a:rPr>
              <a:t>khác</a:t>
            </a:r>
            <a:r>
              <a:rPr lang="vi-VN" dirty="0">
                <a:solidFill>
                  <a:srgbClr val="FF0000"/>
                </a:solidFill>
                <a:sym typeface="Wingdings"/>
              </a:rPr>
              <a:t> nhau </a:t>
            </a:r>
            <a:endParaRPr lang="vi-VN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0382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>
                <a:solidFill>
                  <a:srgbClr val="FF0000"/>
                </a:solidFill>
              </a:rPr>
              <a:t>II. CÔNG THỨC CẤU TẠO </a:t>
            </a:r>
          </a:p>
          <a:p>
            <a:pPr marL="0" indent="0" algn="just">
              <a:buNone/>
            </a:pPr>
            <a:r>
              <a:rPr lang="vi-VN" dirty="0"/>
              <a:t>VD1: Công </a:t>
            </a:r>
            <a:r>
              <a:rPr lang="vi-VN" dirty="0" err="1"/>
              <a:t>thức</a:t>
            </a:r>
            <a:r>
              <a:rPr lang="vi-VN" dirty="0"/>
              <a:t> </a:t>
            </a:r>
            <a:r>
              <a:rPr lang="vi-VN" dirty="0" err="1"/>
              <a:t>cấu</a:t>
            </a:r>
            <a:r>
              <a:rPr lang="vi-VN" dirty="0"/>
              <a:t> </a:t>
            </a:r>
            <a:r>
              <a:rPr lang="vi-VN" dirty="0" err="1"/>
              <a:t>tạo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phân </a:t>
            </a:r>
            <a:r>
              <a:rPr lang="vi-VN" dirty="0" err="1"/>
              <a:t>tử</a:t>
            </a:r>
            <a:r>
              <a:rPr lang="vi-VN" dirty="0"/>
              <a:t> </a:t>
            </a:r>
            <a:r>
              <a:rPr lang="vi-VN" dirty="0" err="1"/>
              <a:t>metan</a:t>
            </a:r>
            <a:r>
              <a:rPr lang="vi-VN" dirty="0"/>
              <a:t> (CH</a:t>
            </a:r>
            <a:r>
              <a:rPr lang="vi-VN" baseline="-25000" dirty="0"/>
              <a:t>4</a:t>
            </a:r>
            <a:r>
              <a:rPr lang="vi-VN" dirty="0"/>
              <a:t>)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r>
              <a:rPr lang="vi-VN" dirty="0"/>
              <a:t>                                        CH</a:t>
            </a:r>
            <a:r>
              <a:rPr lang="vi-VN" baseline="-25000" dirty="0"/>
              <a:t>4</a:t>
            </a:r>
            <a:endParaRPr lang="vi-VN" dirty="0"/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0" y="3539836"/>
            <a:ext cx="1447800" cy="1550400"/>
          </a:xfrm>
          <a:prstGeom prst="rect">
            <a:avLst/>
          </a:prstGeom>
        </p:spPr>
      </p:pic>
      <p:sp>
        <p:nvSpPr>
          <p:cNvPr id="5" name="Hộp_Văn_Bản 4"/>
          <p:cNvSpPr txBox="1"/>
          <p:nvPr/>
        </p:nvSpPr>
        <p:spPr>
          <a:xfrm>
            <a:off x="4648200" y="5374957"/>
            <a:ext cx="2743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/>
              <a:t>CTCT thu </a:t>
            </a:r>
            <a:r>
              <a:rPr lang="vi-VN" sz="2600" dirty="0" err="1"/>
              <a:t>gọn</a:t>
            </a:r>
            <a:r>
              <a:rPr lang="vi-VN" sz="2600" dirty="0"/>
              <a:t> </a:t>
            </a:r>
          </a:p>
        </p:txBody>
      </p:sp>
      <p:sp>
        <p:nvSpPr>
          <p:cNvPr id="6" name="Hộp_Văn_Bản 5"/>
          <p:cNvSpPr txBox="1"/>
          <p:nvPr/>
        </p:nvSpPr>
        <p:spPr>
          <a:xfrm>
            <a:off x="1371600" y="5374957"/>
            <a:ext cx="2667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/>
              <a:t>CTCT </a:t>
            </a:r>
            <a:r>
              <a:rPr lang="vi-VN" sz="2600" dirty="0" err="1"/>
              <a:t>đầy</a:t>
            </a:r>
            <a:r>
              <a:rPr lang="vi-VN" sz="2600" dirty="0"/>
              <a:t> </a:t>
            </a:r>
            <a:r>
              <a:rPr lang="vi-VN" sz="2600" dirty="0" err="1"/>
              <a:t>đủ</a:t>
            </a:r>
            <a:r>
              <a:rPr lang="vi-VN" sz="26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7569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 dirty="0">
                <a:solidFill>
                  <a:srgbClr val="FF0000"/>
                </a:solidFill>
              </a:rPr>
              <a:t>BÀI 35. CẤU TẠO PHÂN TỬ </a:t>
            </a:r>
            <a:br>
              <a:rPr lang="vi-VN" sz="3600" dirty="0">
                <a:solidFill>
                  <a:srgbClr val="FF0000"/>
                </a:solidFill>
              </a:rPr>
            </a:br>
            <a:r>
              <a:rPr lang="vi-VN" sz="3600" dirty="0">
                <a:solidFill>
                  <a:srgbClr val="FF0000"/>
                </a:solidFill>
              </a:rPr>
              <a:t>HỢP CHẤT HỮU CƠ </a:t>
            </a:r>
            <a:endParaRPr lang="vi-VN" sz="3600" dirty="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dirty="0">
                <a:solidFill>
                  <a:srgbClr val="FF0000"/>
                </a:solidFill>
              </a:rPr>
              <a:t>II. CÔNG THỨC CẤU TẠO </a:t>
            </a:r>
          </a:p>
          <a:p>
            <a:pPr marL="0" indent="0" algn="just">
              <a:buNone/>
            </a:pPr>
            <a:r>
              <a:rPr lang="vi-VN" dirty="0"/>
              <a:t>VD2: Công </a:t>
            </a:r>
            <a:r>
              <a:rPr lang="vi-VN" dirty="0" err="1"/>
              <a:t>thức</a:t>
            </a:r>
            <a:r>
              <a:rPr lang="vi-VN" dirty="0"/>
              <a:t> </a:t>
            </a:r>
            <a:r>
              <a:rPr lang="vi-VN" dirty="0" err="1"/>
              <a:t>cấu</a:t>
            </a:r>
            <a:r>
              <a:rPr lang="vi-VN" dirty="0"/>
              <a:t> </a:t>
            </a:r>
            <a:r>
              <a:rPr lang="vi-VN" dirty="0" err="1"/>
              <a:t>tạo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phân </a:t>
            </a:r>
            <a:r>
              <a:rPr lang="vi-VN" dirty="0" err="1"/>
              <a:t>tử</a:t>
            </a:r>
            <a:r>
              <a:rPr lang="vi-VN" dirty="0"/>
              <a:t> </a:t>
            </a:r>
            <a:r>
              <a:rPr lang="vi-VN" dirty="0" err="1"/>
              <a:t>metanol</a:t>
            </a:r>
            <a:r>
              <a:rPr lang="vi-VN" dirty="0"/>
              <a:t> (CH</a:t>
            </a:r>
            <a:r>
              <a:rPr lang="vi-VN" baseline="-25000" dirty="0"/>
              <a:t>4</a:t>
            </a:r>
            <a:r>
              <a:rPr lang="vi-VN" dirty="0"/>
              <a:t>O)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r>
              <a:rPr lang="vi-VN" dirty="0"/>
              <a:t>            </a:t>
            </a:r>
          </a:p>
          <a:p>
            <a:pPr marL="0" indent="0" algn="just">
              <a:buNone/>
            </a:pPr>
            <a:endParaRPr lang="vi-VN" dirty="0"/>
          </a:p>
          <a:p>
            <a:pPr marL="0" indent="0" algn="just">
              <a:buNone/>
            </a:pPr>
            <a:endParaRPr lang="vi-VN" dirty="0"/>
          </a:p>
        </p:txBody>
      </p:sp>
      <p:sp>
        <p:nvSpPr>
          <p:cNvPr id="5" name="Hộp_Văn_Bản 4"/>
          <p:cNvSpPr txBox="1"/>
          <p:nvPr/>
        </p:nvSpPr>
        <p:spPr>
          <a:xfrm>
            <a:off x="5410200" y="5299970"/>
            <a:ext cx="3124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/>
              <a:t>CTCT thu </a:t>
            </a:r>
            <a:r>
              <a:rPr lang="vi-VN" sz="2600" dirty="0" err="1"/>
              <a:t>gọn</a:t>
            </a:r>
            <a:r>
              <a:rPr lang="vi-VN" sz="2600" dirty="0"/>
              <a:t> </a:t>
            </a:r>
          </a:p>
        </p:txBody>
      </p:sp>
      <p:sp>
        <p:nvSpPr>
          <p:cNvPr id="6" name="Hộp_Văn_Bản 5"/>
          <p:cNvSpPr txBox="1"/>
          <p:nvPr/>
        </p:nvSpPr>
        <p:spPr>
          <a:xfrm>
            <a:off x="1828800" y="5286722"/>
            <a:ext cx="27501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/>
              <a:t>CTCT </a:t>
            </a:r>
            <a:r>
              <a:rPr lang="vi-VN" sz="2600" dirty="0" err="1"/>
              <a:t>đầy</a:t>
            </a:r>
            <a:r>
              <a:rPr lang="vi-VN" sz="2600" dirty="0"/>
              <a:t> </a:t>
            </a:r>
            <a:r>
              <a:rPr lang="vi-VN" sz="2600" dirty="0" err="1"/>
              <a:t>đủ</a:t>
            </a:r>
            <a:r>
              <a:rPr lang="vi-VN" sz="2600" dirty="0"/>
              <a:t>  </a:t>
            </a:r>
          </a:p>
        </p:txBody>
      </p:sp>
      <p:pic>
        <p:nvPicPr>
          <p:cNvPr id="7" name="Ảnh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657600"/>
            <a:ext cx="1924319" cy="1562318"/>
          </a:xfrm>
          <a:prstGeom prst="rect">
            <a:avLst/>
          </a:prstGeom>
        </p:spPr>
      </p:pic>
      <p:sp>
        <p:nvSpPr>
          <p:cNvPr id="8" name="Hộp_Văn_Bản 7"/>
          <p:cNvSpPr txBox="1"/>
          <p:nvPr/>
        </p:nvSpPr>
        <p:spPr>
          <a:xfrm>
            <a:off x="5638800" y="4165476"/>
            <a:ext cx="167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dirty="0"/>
              <a:t>CH</a:t>
            </a:r>
            <a:r>
              <a:rPr lang="vi-VN" sz="2600" baseline="-25000" dirty="0"/>
              <a:t>3</a:t>
            </a:r>
            <a:r>
              <a:rPr lang="vi-VN" sz="2600" dirty="0"/>
              <a:t>-OH</a:t>
            </a:r>
          </a:p>
        </p:txBody>
      </p:sp>
    </p:spTree>
    <p:extLst>
      <p:ext uri="{BB962C8B-B14F-4D97-AF65-F5344CB8AC3E}">
        <p14:creationId xmlns:p14="http://schemas.microsoft.com/office/powerpoint/2010/main" val="322129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617</Words>
  <Application>Microsoft Office PowerPoint</Application>
  <PresentationFormat>Trình chiếu trên màn hình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Chủ đề</vt:lpstr>
      </vt:variant>
      <vt:variant>
        <vt:i4>1</vt:i4>
      </vt:variant>
      <vt:variant>
        <vt:lpstr>Tiêu đề Bản chiếu</vt:lpstr>
      </vt:variant>
      <vt:variant>
        <vt:i4>13</vt:i4>
      </vt:variant>
    </vt:vector>
  </HeadingPairs>
  <TitlesOfParts>
    <vt:vector size="14" baseType="lpstr">
      <vt:lpstr>Office Theme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BÀI 35. CẤU TẠO PHÂN TỬ  HỢP CHẤT HỮU CƠ </vt:lpstr>
      <vt:lpstr>Củng cố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35. CẤU TẠO PHÂN TỬ  HỢP CHẤT HỮU CƠ </dc:title>
  <dc:creator>Dung</dc:creator>
  <cp:lastModifiedBy>Administrator</cp:lastModifiedBy>
  <cp:revision>4</cp:revision>
  <dcterms:created xsi:type="dcterms:W3CDTF">2006-08-16T00:00:00Z</dcterms:created>
  <dcterms:modified xsi:type="dcterms:W3CDTF">2021-03-02T06:49:56Z</dcterms:modified>
</cp:coreProperties>
</file>